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Nunito"/>
      <p:regular r:id="rId51"/>
      <p:bold r:id="rId52"/>
      <p:italic r:id="rId53"/>
      <p:boldItalic r:id="rId54"/>
    </p:embeddedFont>
    <p:embeddedFont>
      <p:font typeface="Lato"/>
      <p:regular r:id="rId55"/>
      <p:bold r:id="rId56"/>
      <p:italic r:id="rId57"/>
      <p:boldItalic r:id="rId58"/>
    </p:embeddedFont>
    <p:embeddedFont>
      <p:font typeface="Nunito Sans Black"/>
      <p:bold r:id="rId59"/>
      <p:boldItalic r:id="rId60"/>
    </p:embeddedFont>
    <p:embeddedFont>
      <p:font typeface="Source Sans Pro"/>
      <p:regular r:id="rId61"/>
      <p:bold r:id="rId62"/>
      <p:italic r:id="rId63"/>
      <p:boldItalic r:id="rId64"/>
    </p:embeddedFont>
    <p:embeddedFont>
      <p:font typeface="Nunito Sans"/>
      <p:regular r:id="rId65"/>
      <p:bold r:id="rId66"/>
      <p:italic r:id="rId67"/>
      <p:boldItalic r:id="rId68"/>
    </p:embeddedFont>
    <p:embeddedFont>
      <p:font typeface="Open Sans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OpenSans-bold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OpenSans-italic.fntdata"/><Relationship Id="rId70" Type="http://schemas.openxmlformats.org/officeDocument/2006/relationships/font" Target="fonts/OpenSans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SourceSansPro-bold.fntdata"/><Relationship Id="rId61" Type="http://schemas.openxmlformats.org/officeDocument/2006/relationships/font" Target="fonts/SourceSansPro-regular.fntdata"/><Relationship Id="rId20" Type="http://schemas.openxmlformats.org/officeDocument/2006/relationships/slide" Target="slides/slide15.xml"/><Relationship Id="rId64" Type="http://schemas.openxmlformats.org/officeDocument/2006/relationships/font" Target="fonts/SourceSansPro-boldItalic.fntdata"/><Relationship Id="rId63" Type="http://schemas.openxmlformats.org/officeDocument/2006/relationships/font" Target="fonts/SourceSansPro-italic.fntdata"/><Relationship Id="rId22" Type="http://schemas.openxmlformats.org/officeDocument/2006/relationships/slide" Target="slides/slide17.xml"/><Relationship Id="rId66" Type="http://schemas.openxmlformats.org/officeDocument/2006/relationships/font" Target="fonts/NunitoSans-bold.fntdata"/><Relationship Id="rId21" Type="http://schemas.openxmlformats.org/officeDocument/2006/relationships/slide" Target="slides/slide16.xml"/><Relationship Id="rId65" Type="http://schemas.openxmlformats.org/officeDocument/2006/relationships/font" Target="fonts/NunitoSans-regular.fntdata"/><Relationship Id="rId24" Type="http://schemas.openxmlformats.org/officeDocument/2006/relationships/slide" Target="slides/slide19.xml"/><Relationship Id="rId68" Type="http://schemas.openxmlformats.org/officeDocument/2006/relationships/font" Target="fonts/NunitoSans-boldItalic.fntdata"/><Relationship Id="rId23" Type="http://schemas.openxmlformats.org/officeDocument/2006/relationships/slide" Target="slides/slide18.xml"/><Relationship Id="rId67" Type="http://schemas.openxmlformats.org/officeDocument/2006/relationships/font" Target="fonts/NunitoSans-italic.fntdata"/><Relationship Id="rId60" Type="http://schemas.openxmlformats.org/officeDocument/2006/relationships/font" Target="fonts/NunitoSansBlack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unito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Nunito-italic.fntdata"/><Relationship Id="rId52" Type="http://schemas.openxmlformats.org/officeDocument/2006/relationships/font" Target="fonts/Nunito-bold.fntdata"/><Relationship Id="rId11" Type="http://schemas.openxmlformats.org/officeDocument/2006/relationships/slide" Target="slides/slide6.xml"/><Relationship Id="rId55" Type="http://schemas.openxmlformats.org/officeDocument/2006/relationships/font" Target="fonts/Lato-regular.fntdata"/><Relationship Id="rId10" Type="http://schemas.openxmlformats.org/officeDocument/2006/relationships/slide" Target="slides/slide5.xml"/><Relationship Id="rId54" Type="http://schemas.openxmlformats.org/officeDocument/2006/relationships/font" Target="fonts/Nunito-boldItalic.fntdata"/><Relationship Id="rId13" Type="http://schemas.openxmlformats.org/officeDocument/2006/relationships/slide" Target="slides/slide8.xml"/><Relationship Id="rId57" Type="http://schemas.openxmlformats.org/officeDocument/2006/relationships/font" Target="fonts/Lato-italic.fntdata"/><Relationship Id="rId12" Type="http://schemas.openxmlformats.org/officeDocument/2006/relationships/slide" Target="slides/slide7.xml"/><Relationship Id="rId56" Type="http://schemas.openxmlformats.org/officeDocument/2006/relationships/font" Target="fonts/Lato-bold.fntdata"/><Relationship Id="rId15" Type="http://schemas.openxmlformats.org/officeDocument/2006/relationships/slide" Target="slides/slide10.xml"/><Relationship Id="rId59" Type="http://schemas.openxmlformats.org/officeDocument/2006/relationships/font" Target="fonts/NunitoSansBlack-bold.fntdata"/><Relationship Id="rId14" Type="http://schemas.openxmlformats.org/officeDocument/2006/relationships/slide" Target="slides/slide9.xml"/><Relationship Id="rId58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4d686370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g124d68637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4d6863704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24d686370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4d6863704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124d6863704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4d6863704_0_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124d6863704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4d6863704_0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124d686370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4d6863704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24d6863704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4d6863704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124d686370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4d686370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124d686370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4d6863704_0_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124d686370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4d6863704_0_1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24d6863704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4d6863704_0_2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124d6863704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4d6863704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124d686370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4d6863704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24d6863704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4d686370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24d6863704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4d6863704_0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124d6863704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d6863704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124d6863704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d6863704_0_2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124d6863704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4d686370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124d686370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4d6863704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24d686370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4d6863704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24d686370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24d6863704_0_3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124d6863704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4d6863704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124d6863704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4d6863704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124d686370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Em outras palavras, o WhatsApp não deve ser percebido como um canal para disseminar mensagens de caráter promocional, mas como um aliado na prestação de uma comunicação de qualidade.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4d6863704_0_3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124d6863704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24d6863704_0_3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124d6863704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24d6863704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24d6863704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24d6863704_0_3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24d6863704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24d6863704_0_3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124d6863704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24d6863704_0_4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124d6863704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24d6863704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24d6863704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24d6863704_0_4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124d6863704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24d6863704_0_4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124d6863704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24d6863704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24d6863704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4d6863704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124d686370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24d6863704_0_4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124d6863704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24d6863704_0_4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g124d6863704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4d6863704_0_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124d686370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4d686370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124d686370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4d6863704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124d686370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4d686370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4d686370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4d6863704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124d686370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 1">
  <p:cSld name="TITLE_ONL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gif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6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rockcontent.com/br/blog/hashtags-banidas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5" Type="http://schemas.openxmlformats.org/officeDocument/2006/relationships/image" Target="../media/image30.png"/><Relationship Id="rId6" Type="http://schemas.openxmlformats.org/officeDocument/2006/relationships/image" Target="../media/image25.png"/><Relationship Id="rId7" Type="http://schemas.openxmlformats.org/officeDocument/2006/relationships/image" Target="../media/image33.png"/><Relationship Id="rId8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0mn.io/mediautil/Upload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gif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36.png"/><Relationship Id="rId6" Type="http://schemas.openxmlformats.org/officeDocument/2006/relationships/image" Target="../media/image37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take.net/blog/whatsapp/whatsapp-business-api" TargetMode="External"/><Relationship Id="rId4" Type="http://schemas.openxmlformats.org/officeDocument/2006/relationships/hyperlink" Target="https://take.net/blog/inovacao/experiencia-do-usuario-com-conversas" TargetMode="External"/><Relationship Id="rId5" Type="http://schemas.openxmlformats.org/officeDocument/2006/relationships/image" Target="../media/image12.png"/><Relationship Id="rId6" Type="http://schemas.openxmlformats.org/officeDocument/2006/relationships/hyperlink" Target="https://www.whatsapp.com/legal/business-policy/" TargetMode="External"/><Relationship Id="rId7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gif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41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hyperlink" Target="https://business.facebook.com/wa/manage/message-templates/?business_id=1936640169899182&amp;global_scope_id=1936640169899182&amp;waba_id=301361478493876" TargetMode="External"/><Relationship Id="rId5" Type="http://schemas.openxmlformats.org/officeDocument/2006/relationships/hyperlink" Target="https://business.facebook.com/wa/manage/message-templates/?business_id=1936640169899182&amp;global_scope_id=1936640169899182&amp;waba_id=843957382940777" TargetMode="External"/><Relationship Id="rId6" Type="http://schemas.openxmlformats.org/officeDocument/2006/relationships/image" Target="../media/image40.png"/><Relationship Id="rId7" Type="http://schemas.openxmlformats.org/officeDocument/2006/relationships/hyperlink" Target="https://business.facebook.com/wa/manage/message-templates/?business_id=1936640169899182&amp;global_scope_id=1936640169899182&amp;waba_id=798105864242594" TargetMode="External"/><Relationship Id="rId8" Type="http://schemas.openxmlformats.org/officeDocument/2006/relationships/hyperlink" Target="https://business.facebook.com/wa/manage/message-templates/?business_id=1936640169899182&amp;global_scope_id=1936640169899182&amp;waba_id=937316610463978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gif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9.png"/><Relationship Id="rId8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Relationship Id="rId5" Type="http://schemas.openxmlformats.org/officeDocument/2006/relationships/image" Target="../media/image45.png"/><Relationship Id="rId6" Type="http://schemas.openxmlformats.org/officeDocument/2006/relationships/image" Target="../media/image19.png"/><Relationship Id="rId7" Type="http://schemas.openxmlformats.org/officeDocument/2006/relationships/image" Target="../media/image52.png"/><Relationship Id="rId8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gif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1" Type="http://schemas.openxmlformats.org/officeDocument/2006/relationships/hyperlink" Target="https://drive.google.com/file/d/1sM7nXFYZ88yKFzNmTp_cRmHySn0qmoXu/view" TargetMode="External"/><Relationship Id="rId10" Type="http://schemas.openxmlformats.org/officeDocument/2006/relationships/hyperlink" Target="https://drive.google.com/drive/u/0/search?q=n%C3%A3o%20transacionais" TargetMode="External"/><Relationship Id="rId13" Type="http://schemas.openxmlformats.org/officeDocument/2006/relationships/hyperlink" Target="https://drive.google.com/file/d/17L9dPxt-Mox-1qnrfNJoydrhb2KqEEny/view" TargetMode="External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hyperlink" Target="https://www.youtube.com/watch?v=nqRYcfsK-8s" TargetMode="External"/><Relationship Id="rId9" Type="http://schemas.openxmlformats.org/officeDocument/2006/relationships/image" Target="../media/image56.png"/><Relationship Id="rId15" Type="http://schemas.openxmlformats.org/officeDocument/2006/relationships/hyperlink" Target="https://drive.google.com/file/d/1sM7nXFYZ88yKFzNmTp_cRmHySn0qmoXu/view" TargetMode="External"/><Relationship Id="rId14" Type="http://schemas.openxmlformats.org/officeDocument/2006/relationships/hyperlink" Target="https://digital.take.net/novo-modelo-de-precificao-do-whatsapp/#lp-pom-block-31" TargetMode="External"/><Relationship Id="rId5" Type="http://schemas.openxmlformats.org/officeDocument/2006/relationships/image" Target="../media/image55.png"/><Relationship Id="rId6" Type="http://schemas.openxmlformats.org/officeDocument/2006/relationships/hyperlink" Target="https://docs.google.com/presentation/d/1YnftGWlQeSseG4pWxmv9BunvuzDktPik8ZKIrkoq7BI/edit#slide=id.gea9a1be565_0_21" TargetMode="External"/><Relationship Id="rId7" Type="http://schemas.openxmlformats.org/officeDocument/2006/relationships/hyperlink" Target="https://youtu.be/nqRYcfsK-8s" TargetMode="External"/><Relationship Id="rId8" Type="http://schemas.openxmlformats.org/officeDocument/2006/relationships/hyperlink" Target="https://drive.google.com/drive/u/0/search?q=n%C3%A3o%20transacionais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blog.lahar.com.br/automacao-marketing/sms-para-clientes/" TargetMode="External"/><Relationship Id="rId4" Type="http://schemas.openxmlformats.org/officeDocument/2006/relationships/hyperlink" Target="https://blog.lahar.com.br/conversao/o-que-sao-landing-pages/" TargetMode="External"/><Relationship Id="rId9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gif"/><Relationship Id="rId4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9144000" cy="51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/>
          <p:nvPr/>
        </p:nvSpPr>
        <p:spPr>
          <a:xfrm>
            <a:off x="7123500" y="448125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3988" y="129650"/>
            <a:ext cx="1247106" cy="7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848075" y="6777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Templates do WhatsApp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7690400" y="4048475"/>
            <a:ext cx="1767000" cy="309900"/>
          </a:xfrm>
          <a:prstGeom prst="roundRect">
            <a:avLst>
              <a:gd fmla="val 50000" name="adj"/>
            </a:avLst>
          </a:prstGeom>
          <a:solidFill>
            <a:srgbClr val="0A8B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64670" y="2205511"/>
            <a:ext cx="2717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Boas práticas para construir, aprovar e obter resultados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22098" y="3429001"/>
            <a:ext cx="698924" cy="7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368772" y="4628650"/>
            <a:ext cx="721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050">
                <a:latin typeface="Roboto"/>
                <a:ea typeface="Roboto"/>
                <a:cs typeface="Roboto"/>
                <a:sym typeface="Roboto"/>
              </a:rPr>
              <a:t>Para acessar a área onde criam-se os templates, acesse o </a:t>
            </a:r>
            <a:r>
              <a:rPr b="0" i="1" lang="pt-BR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Blip &gt; menu 3 pontinhos &gt; Conteúdos &gt; + Adicionar novo</a:t>
            </a: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70" name="Google Shape;170;p23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71" name="Google Shape;171;p23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Criando modelos de mensagem</a:t>
            </a:r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159325" y="686075"/>
            <a:ext cx="8079600" cy="17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" marR="751205" rtl="0" algn="l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 tem o Blip!</a:t>
            </a:r>
            <a:endParaRPr b="1"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12065" marR="751205" rtl="0" algn="l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12065" marR="751205" rtl="0" algn="l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Adivinha? É a opção mais recomendada para criar seus templates. Além de uma interface mais amigável, 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você cria, aprova e gerencia tudo por aqui. É uma forma de concentrar informações numa plataforma só, e ainda temos mais controle de acesso.</a:t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74" name="Google Shape;174;p23"/>
          <p:cNvGrpSpPr/>
          <p:nvPr/>
        </p:nvGrpSpPr>
        <p:grpSpPr>
          <a:xfrm>
            <a:off x="159328" y="2467421"/>
            <a:ext cx="8066518" cy="2058643"/>
            <a:chOff x="159328" y="2467421"/>
            <a:chExt cx="8066518" cy="2058643"/>
          </a:xfrm>
        </p:grpSpPr>
        <p:pic>
          <p:nvPicPr>
            <p:cNvPr descr="1.png" id="175" name="Google Shape;175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9328" y="2467421"/>
              <a:ext cx="8066518" cy="20586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3"/>
            <p:cNvSpPr/>
            <p:nvPr/>
          </p:nvSpPr>
          <p:spPr>
            <a:xfrm>
              <a:off x="5096950" y="2915050"/>
              <a:ext cx="177600" cy="157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3"/>
            <p:cNvSpPr/>
            <p:nvPr/>
          </p:nvSpPr>
          <p:spPr>
            <a:xfrm>
              <a:off x="5006775" y="3560650"/>
              <a:ext cx="541200" cy="157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186200" y="3136150"/>
              <a:ext cx="1280100" cy="424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3"/>
            <p:cNvSpPr/>
            <p:nvPr/>
          </p:nvSpPr>
          <p:spPr>
            <a:xfrm>
              <a:off x="6840350" y="3219125"/>
              <a:ext cx="774900" cy="2766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/>
        </p:nvSpPr>
        <p:spPr>
          <a:xfrm>
            <a:off x="4224175" y="1104500"/>
            <a:ext cx="4165800" cy="3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Um template bem feito começa pelo nome que você atribui a ele. 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Tenha em mente que este é o primeiro aspecto que impacta na aprovação do Facebook, por isso, pense que o aprovador (humano ou algoritmo) vai se utilizar desta informação para </a:t>
            </a:r>
            <a:r>
              <a:rPr b="1"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começar a entender qual a intenção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daquela notificação a ser enviada ao usuário.</a:t>
            </a:r>
            <a:endParaRPr sz="1700"/>
          </a:p>
        </p:txBody>
      </p:sp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98" y="911722"/>
            <a:ext cx="3821300" cy="40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/>
          <p:nvPr/>
        </p:nvSpPr>
        <p:spPr>
          <a:xfrm>
            <a:off x="289510" y="2141573"/>
            <a:ext cx="3582300" cy="5535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89" name="Google Shape;189;p24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90" name="Google Shape;190;p24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1 - Nome do template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98" y="911722"/>
            <a:ext cx="3821300" cy="40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/>
          <p:nvPr/>
        </p:nvSpPr>
        <p:spPr>
          <a:xfrm>
            <a:off x="289510" y="2141573"/>
            <a:ext cx="3582300" cy="5535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200" name="Google Shape;200;p25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01" name="Google Shape;201;p25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4071775" y="875900"/>
            <a:ext cx="4376700" cy="28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Por regra, o nome do template só pode conter letras minúsculas, números e "_". </a:t>
            </a:r>
            <a:endParaRPr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 Take Blip, utiliza-se o padrão </a:t>
            </a:r>
            <a:r>
              <a:rPr b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nomedocliente_contexto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Portanto, um nome no formato adequado seria como o exemplo a seguir:</a:t>
            </a:r>
            <a:endParaRPr sz="1700">
              <a:solidFill>
                <a:srgbClr val="00C6D7"/>
              </a:solidFill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4597650" y="37395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dell_lembrete_senha</a:t>
            </a:r>
            <a:endParaRPr sz="1700">
              <a:solidFill>
                <a:srgbClr val="00C6D7"/>
              </a:solidFill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1 - Nome do template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211" name="Google Shape;211;p26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12" name="Google Shape;212;p26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477100" y="776325"/>
            <a:ext cx="39216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Pronto! Você deu o </a:t>
            </a:r>
            <a:r>
              <a:rPr b="1"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primeiro passo</a:t>
            </a: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rumo à aprovação do seu template :)</a:t>
            </a:r>
            <a:endParaRPr sz="1700">
              <a:solidFill>
                <a:srgbClr val="3F3F3F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Lembre-se sempre: </a:t>
            </a:r>
            <a:endParaRPr sz="1700">
              <a:solidFill>
                <a:srgbClr val="3F3F3F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"O nome não deve ser algo aleatório. Ao invés disso, use-o  para </a:t>
            </a:r>
            <a:r>
              <a:rPr b="1"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identificar o cliente </a:t>
            </a:r>
            <a:r>
              <a:rPr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b="1"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dar contexto </a:t>
            </a:r>
            <a:r>
              <a:rPr i="1" lang="pt-BR" sz="1700">
                <a:solidFill>
                  <a:srgbClr val="3F3F3F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sobre o assunto ou objetivo da mensagem"</a:t>
            </a:r>
            <a:endParaRPr i="1" sz="1700">
              <a:solidFill>
                <a:srgbClr val="3F3F3F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1 - Dicas</a:t>
            </a:r>
            <a:endParaRPr/>
          </a:p>
        </p:txBody>
      </p:sp>
      <p:sp>
        <p:nvSpPr>
          <p:cNvPr id="215" name="Google Shape;215;p26"/>
          <p:cNvSpPr txBox="1"/>
          <p:nvPr/>
        </p:nvSpPr>
        <p:spPr>
          <a:xfrm>
            <a:off x="4666350" y="776325"/>
            <a:ext cx="2524200" cy="1623900"/>
          </a:xfrm>
          <a:prstGeom prst="rect">
            <a:avLst/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teste_01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houston_mkt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promo_blackfriday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notificacao_saldo</a:t>
            </a:r>
            <a:endParaRPr b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8800" y="406573"/>
            <a:ext cx="700550" cy="7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4666350" y="2833725"/>
            <a:ext cx="2989500" cy="2016300"/>
          </a:xfrm>
          <a:prstGeom prst="rect">
            <a:avLst/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dell_lembrete_senha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claro_segunda_via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topcar_agendamento_revisao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bancopan_renegociacao</a:t>
            </a:r>
            <a:endParaRPr b="1" i="1" sz="1700">
              <a:solidFill>
                <a:srgbClr val="00C6D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3700" y="2530950"/>
            <a:ext cx="635150" cy="6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/>
        </p:nvSpPr>
        <p:spPr>
          <a:xfrm>
            <a:off x="3502700" y="1161525"/>
            <a:ext cx="4736100" cy="3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categoria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da mensagem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é outro ponto 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determinante para aprovação ou rejei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ção de um template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Você vai notar que elas são pré-determinadas, e não é possível criar novas. 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Escolha sempre aquela que 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mais se aproxima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 assunto e objetivo da mensagem.</a:t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Veja no próximo slide os tipos de categoria disponíveis.</a:t>
            </a:r>
            <a:endParaRPr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5059067" y="1888494"/>
            <a:ext cx="657900" cy="6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597" y="914098"/>
            <a:ext cx="3024806" cy="40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2 - Escolha a categoria</a:t>
            </a:r>
            <a:endParaRPr/>
          </a:p>
        </p:txBody>
      </p:sp>
      <p:cxnSp>
        <p:nvCxnSpPr>
          <p:cNvPr id="230" name="Google Shape;230;p27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/>
          <p:nvPr/>
        </p:nvSpPr>
        <p:spPr>
          <a:xfrm>
            <a:off x="5059067" y="1888494"/>
            <a:ext cx="657900" cy="6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8"/>
          <p:cNvSpPr/>
          <p:nvPr/>
        </p:nvSpPr>
        <p:spPr>
          <a:xfrm>
            <a:off x="267650" y="1045825"/>
            <a:ext cx="40260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da conta: </a:t>
            </a:r>
            <a:r>
              <a:rPr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Avise os clientes sobre atualizações ou mudanças feitas na conta deles (exemplo: senha alterada)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3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do alerta: </a:t>
            </a:r>
            <a:r>
              <a:rPr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Atualizações importantes ou notícias aos clientes (exemplo: interrupção temporária de serviços)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da hora marcada: </a:t>
            </a:r>
            <a:r>
              <a:rPr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Confirmações, lembretes ou atualizações sobre compromissos (exemplo: consulta médica)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3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Auto-Resposta:</a:t>
            </a:r>
            <a:r>
              <a:rPr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Respostas automáticas aos clientes quando o negócio não estiver online/disponível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3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Resolução do problema:</a:t>
            </a:r>
            <a:r>
              <a:rPr i="0" lang="pt-BR" sz="1300" u="none" cap="none" strike="noStrike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Responda dúvidas, problemas, ou feedbacks de clientes. Tamb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ém vale pra atualização de status de tickets de suporte, protocolos, etc.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39" name="Google Shape;239;p28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152400" y="76200"/>
            <a:ext cx="467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2 - Escolha a categoria</a:t>
            </a:r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4655841" y="1045816"/>
            <a:ext cx="35886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de pagamento: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Mensagens sobre transações.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das finanças pessoais: 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Atualizações/avisos sobre finanças pessoais</a:t>
            </a:r>
            <a:endParaRPr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da reserve: 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Confirmações, lembretes, alterações sobre reservas.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de envio: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Confirmações, lembretes e alterações no envio de pedidos/compras.</a:t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Atualização do ingresso: </a:t>
            </a:r>
            <a:r>
              <a:rPr lang="pt-BR" sz="1300">
                <a:solidFill>
                  <a:srgbClr val="2336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Confirmações, lembretes e alterações relativas a ingressos.</a:t>
            </a:r>
            <a:endParaRPr b="1" sz="1300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2336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2" name="Google Shape;242;p28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43" name="Google Shape;243;p28"/>
          <p:cNvCxnSpPr/>
          <p:nvPr/>
        </p:nvCxnSpPr>
        <p:spPr>
          <a:xfrm rot="5400000">
            <a:off x="2416525" y="2855875"/>
            <a:ext cx="40536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/>
        </p:nvSpPr>
        <p:spPr>
          <a:xfrm>
            <a:off x="420500" y="977250"/>
            <a:ext cx="3722100" cy="3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Quando o conteúdo pretendido não está contemplado em nenhuma das opções, a dica é usar a categoria “Atualização do alerta”</a:t>
            </a:r>
            <a:endParaRPr sz="1700"/>
          </a:p>
          <a:p>
            <a:pPr indent="-825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9050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b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ter um template reprovado, antes de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ter um super retrabalho, </a:t>
            </a:r>
            <a:r>
              <a:rPr b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tente submeter o mesmo conteúdo para aprovação, com uma </a:t>
            </a:r>
            <a:r>
              <a:rPr b="1" i="1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categoria diferente</a:t>
            </a:r>
            <a:endParaRPr b="1" i="1" sz="1700"/>
          </a:p>
        </p:txBody>
      </p:sp>
      <p:pic>
        <p:nvPicPr>
          <p:cNvPr id="249" name="Google Shape;24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51" name="Google Shape;251;p29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2 - Dicas</a:t>
            </a:r>
            <a:endParaRPr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5">
            <a:alphaModFix/>
          </a:blip>
          <a:srcRect b="8400" l="0" r="0" t="25400"/>
          <a:stretch/>
        </p:blipFill>
        <p:spPr>
          <a:xfrm>
            <a:off x="3875000" y="2030563"/>
            <a:ext cx="4632274" cy="3066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9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/>
        </p:nvSpPr>
        <p:spPr>
          <a:xfrm>
            <a:off x="4236200" y="1149899"/>
            <a:ext cx="4002600" cy="1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Configure o </a:t>
            </a:r>
            <a:r>
              <a:rPr b="1" i="1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idioma correto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será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utilizado na mensagem. Português, inglês e espanhol têm variações, por exemplo. </a:t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98" y="911722"/>
            <a:ext cx="3798050" cy="40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/>
          <p:nvPr/>
        </p:nvSpPr>
        <p:spPr>
          <a:xfrm>
            <a:off x="293500" y="3332925"/>
            <a:ext cx="3523500" cy="5424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0"/>
          <p:cNvPicPr preferRelativeResize="0"/>
          <p:nvPr/>
        </p:nvPicPr>
        <p:blipFill rotWithShape="1">
          <a:blip r:embed="rId4">
            <a:alphaModFix/>
          </a:blip>
          <a:srcRect b="3753" l="0" r="0" t="0"/>
          <a:stretch/>
        </p:blipFill>
        <p:spPr>
          <a:xfrm>
            <a:off x="4624435" y="3028297"/>
            <a:ext cx="3226125" cy="111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6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3 - Selecione o idioma</a:t>
            </a:r>
            <a:endParaRPr/>
          </a:p>
        </p:txBody>
      </p:sp>
      <p:cxnSp>
        <p:nvCxnSpPr>
          <p:cNvPr id="267" name="Google Shape;267;p30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74" name="Google Shape;274;p31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3 - Dicas</a:t>
            </a:r>
            <a:endParaRPr/>
          </a:p>
        </p:txBody>
      </p:sp>
      <p:cxnSp>
        <p:nvCxnSpPr>
          <p:cNvPr id="276" name="Google Shape;276;p31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77" name="Google Shape;277;p31"/>
          <p:cNvSpPr txBox="1"/>
          <p:nvPr/>
        </p:nvSpPr>
        <p:spPr>
          <a:xfrm>
            <a:off x="220950" y="1004725"/>
            <a:ext cx="3677400" cy="3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o aprovador detectar que o conteúdo está em um idioma diferente do configurado, o template é rejeitado. Para o Facebook, essa é uma das coisas que pode interferir diretamente na experiência do usuário, afinal, nada pior do que receber uma mensagem que você sequer entende o que está escrito, não é mesmo?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6000" y="351875"/>
            <a:ext cx="4916977" cy="491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/>
        </p:nvSpPr>
        <p:spPr>
          <a:xfrm>
            <a:off x="4412450" y="911725"/>
            <a:ext cx="39789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Escreva o </a:t>
            </a:r>
            <a:r>
              <a:rPr b="1" i="1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sua mensagem normalmente. É possível utilizar opções de formatação  (negrito, itálico, etc.) e inserir </a:t>
            </a:r>
            <a:r>
              <a:rPr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áveis.</a:t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for o caso, é aqui que você vai configurar também o texto para os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botões de ação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quick reply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4" name="Google Shape;284;p32"/>
          <p:cNvSpPr/>
          <p:nvPr/>
        </p:nvSpPr>
        <p:spPr>
          <a:xfrm>
            <a:off x="246955" y="2541594"/>
            <a:ext cx="2418600" cy="3738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97" y="911722"/>
            <a:ext cx="3863075" cy="30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8" name="Google Shape;288;p32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4 </a:t>
            </a: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-</a:t>
            </a: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 Enfim, o conteúdo</a:t>
            </a:r>
            <a:endParaRPr/>
          </a:p>
        </p:txBody>
      </p:sp>
      <p:cxnSp>
        <p:nvCxnSpPr>
          <p:cNvPr id="290" name="Google Shape;290;p32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353300" y="1004725"/>
            <a:ext cx="5756700" cy="3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Este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guia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traz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técnicas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dicas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boas práticas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criar templates para o WhatsApp, observando as políticas do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Facebook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 sz="17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APRENDER?</a:t>
            </a:r>
            <a:endParaRPr sz="1700">
              <a:solidFill>
                <a:srgbClr val="2B2D4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que você possa, como UX Designer:</a:t>
            </a:r>
            <a:endParaRPr sz="1700"/>
          </a:p>
          <a:p>
            <a:pPr indent="-3048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Criar 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templates com facilidade</a:t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Favorecer a aprovação por parte do Facebook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Obter resultados para o neg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ócio do seu cliente</a:t>
            </a:r>
            <a:endParaRPr sz="1700"/>
          </a:p>
          <a:p>
            <a:pPr indent="-3048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Contribuir com os objetivos de negócio em Take Blip</a:t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72" name="Google Shape;72;p15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3" name="Google Shape;73;p15"/>
          <p:cNvSpPr txBox="1"/>
          <p:nvPr/>
        </p:nvSpPr>
        <p:spPr>
          <a:xfrm>
            <a:off x="152400" y="76200"/>
            <a:ext cx="4445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 que você vai aprender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001" y="1842925"/>
            <a:ext cx="2943425" cy="28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/>
        </p:nvSpPr>
        <p:spPr>
          <a:xfrm>
            <a:off x="420500" y="977250"/>
            <a:ext cx="8022900" cy="3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seu texto pode até estar OK em relação ao conteúdo, de acordo com as políticas. Porém, textos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muito extensos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falta de quebra de linhas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podem ser tratados como uma experiência ruim e - adivinha - causar a rejeição do template. Portanto, arrase no UX Writing e entregue mensagens claras, objetivas e que gerem valor pro usuário.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responsabilidade pela criação do texto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 sempre do UX Designer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ou seja, quando esta tarefa está do lado da Take, nenhuma outra especialidade cria e submete templates para aprovação.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3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98" name="Google Shape;298;p33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3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4 - Dicas</a:t>
            </a:r>
            <a:endParaRPr/>
          </a:p>
        </p:txBody>
      </p:sp>
      <p:cxnSp>
        <p:nvCxnSpPr>
          <p:cNvPr id="300" name="Google Shape;300;p33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/>
          <p:nvPr/>
        </p:nvSpPr>
        <p:spPr>
          <a:xfrm>
            <a:off x="420500" y="977250"/>
            <a:ext cx="7056600" cy="3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Emojis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podem ser usados normalmente e são ótimos para reforço visual do conteúdo do template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b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Hashtags</a:t>
            </a:r>
            <a:r>
              <a:rPr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devem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 usadas com cautela, pois a taxa de rejeição é alta. Não é regra, mas, nos templates aprovados, geralmente a hashtag está dentro do contexto da mensagem, e não como reforço da marca ou posicionamento da empresa. Se um template for rejeitado, a primeira coisa a se fazer é remover a hashtag e submeter para aprovação novamente.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Confira a </a:t>
            </a:r>
            <a:r>
              <a:rPr b="1" lang="pt-BR" sz="17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lista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hashtags banidas do Instagram em 2022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6" name="Google Shape;3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08" name="Google Shape;308;p34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4 - Dicas</a:t>
            </a:r>
            <a:endParaRPr/>
          </a:p>
        </p:txBody>
      </p:sp>
      <p:cxnSp>
        <p:nvCxnSpPr>
          <p:cNvPr id="310" name="Google Shape;310;p34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1" name="Google Shape;311;p34"/>
          <p:cNvSpPr txBox="1"/>
          <p:nvPr/>
        </p:nvSpPr>
        <p:spPr>
          <a:xfrm>
            <a:off x="6556500" y="-159275"/>
            <a:ext cx="23085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0">
                <a:solidFill>
                  <a:srgbClr val="EEF7F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#</a:t>
            </a:r>
            <a:endParaRPr b="1" sz="25000">
              <a:solidFill>
                <a:srgbClr val="EEF7F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/>
        </p:nvSpPr>
        <p:spPr>
          <a:xfrm>
            <a:off x="4597650" y="911725"/>
            <a:ext cx="3845700" cy="3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Ao utilizar variáveis, estas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sempre deverão ser um número, e estar entre chaves duplas: </a:t>
            </a:r>
            <a:r>
              <a:rPr b="1" i="0" lang="pt-BR" sz="1700" u="none" cap="none" strike="noStrike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{{1}}</a:t>
            </a:r>
            <a:endParaRPr b="1" sz="1700">
              <a:solidFill>
                <a:srgbClr val="00C6D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1" marL="12065" marR="367030" rtl="0" algn="l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utilize:</a:t>
            </a:r>
            <a:endParaRPr b="1" i="1"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{{nome}}, {{data}}, {{local}}, pois esta formatação não será reconhecida.</a:t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1" marL="0" marR="36703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7" name="Google Shape;317;p35"/>
          <p:cNvSpPr/>
          <p:nvPr/>
        </p:nvSpPr>
        <p:spPr>
          <a:xfrm>
            <a:off x="246955" y="2541594"/>
            <a:ext cx="2418600" cy="3738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96" y="911721"/>
            <a:ext cx="4234750" cy="3376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/>
          <p:nvPr/>
        </p:nvSpPr>
        <p:spPr>
          <a:xfrm>
            <a:off x="1190975" y="2716075"/>
            <a:ext cx="775800" cy="2787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5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Passos opcionais - Variáveis</a:t>
            </a:r>
            <a:endParaRPr/>
          </a:p>
        </p:txBody>
      </p:sp>
      <p:cxnSp>
        <p:nvCxnSpPr>
          <p:cNvPr id="324" name="Google Shape;324;p35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6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31" name="Google Shape;331;p36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Variáveis - Dicas</a:t>
            </a:r>
            <a:endParaRPr/>
          </a:p>
        </p:txBody>
      </p:sp>
      <p:cxnSp>
        <p:nvCxnSpPr>
          <p:cNvPr id="333" name="Google Shape;333;p36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34" name="Google Shape;334;p36"/>
          <p:cNvSpPr txBox="1"/>
          <p:nvPr/>
        </p:nvSpPr>
        <p:spPr>
          <a:xfrm>
            <a:off x="-72900" y="374125"/>
            <a:ext cx="6766500" cy="78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0">
                <a:solidFill>
                  <a:srgbClr val="EEF7F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{{1}}</a:t>
            </a:r>
            <a:endParaRPr b="1" sz="25000">
              <a:solidFill>
                <a:srgbClr val="EEF7F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696450" y="1931550"/>
            <a:ext cx="70566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6703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Variáveis são uma ótima opção para reaproveitar templates. Mas, atenção: não use variáveis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forma de “hackear” a aprovação, pois isso poderá levar ao bloqueio do número junto ao Facebook.</a:t>
            </a:r>
            <a:endParaRPr b="1"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63602" y="4238278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7"/>
          <p:cNvSpPr txBox="1"/>
          <p:nvPr/>
        </p:nvSpPr>
        <p:spPr>
          <a:xfrm>
            <a:off x="3281600" y="1084050"/>
            <a:ext cx="3735300" cy="3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Botões de ação e respostas rápidas deixam a experiência mais fluida e eficiente. As principais funções são:</a:t>
            </a:r>
            <a:endParaRPr sz="1700"/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Confirmar ações do usuário</a:t>
            </a:r>
            <a:endParaRPr sz="1700"/>
          </a:p>
          <a:p>
            <a:pPr indent="-304800" lvl="0" marL="28575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Dar opções de menu</a:t>
            </a:r>
            <a:endParaRPr sz="1700"/>
          </a:p>
          <a:p>
            <a:pPr indent="-304800" lvl="0" marL="28575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Links ou telefones (call to action)</a:t>
            </a:r>
            <a:endParaRPr b="0"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2" name="Google Shape;34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99" y="911724"/>
            <a:ext cx="2977723" cy="237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make backgrounds like the default WhatsApp wallpaper? - DEV Community" id="343" name="Google Shape;34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3650" y="0"/>
            <a:ext cx="28003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7"/>
          <p:cNvSpPr/>
          <p:nvPr/>
        </p:nvSpPr>
        <p:spPr>
          <a:xfrm>
            <a:off x="267650" y="2350650"/>
            <a:ext cx="2094600" cy="7446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7804" y="2152889"/>
            <a:ext cx="2165474" cy="103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86952" y="3285646"/>
            <a:ext cx="2147133" cy="111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87804" y="193314"/>
            <a:ext cx="2166325" cy="74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86952" y="1008710"/>
            <a:ext cx="2166325" cy="104966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0" name="Google Shape;350;p37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 opcional - Botões</a:t>
            </a:r>
            <a:endParaRPr/>
          </a:p>
        </p:txBody>
      </p:sp>
      <p:cxnSp>
        <p:nvCxnSpPr>
          <p:cNvPr id="351" name="Google Shape;351;p37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 txBox="1"/>
          <p:nvPr/>
        </p:nvSpPr>
        <p:spPr>
          <a:xfrm>
            <a:off x="420500" y="742950"/>
            <a:ext cx="8423400" cy="16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Estamos o tempo todo falando de templates de mensagem para notificações ativas, mas aqui é legal abrir um parênteses para explicar que, quando você estiver construindo um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fluxo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CI que utilize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call to action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estes componentes também deverão ser feitos </a:t>
            </a:r>
            <a:r>
              <a:rPr b="1" i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através da aprovação de templates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seguindo os mesmos passos mostrados aqui.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7" name="Google Shape;357;p38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Botões - Dicas</a:t>
            </a:r>
            <a:endParaRPr/>
          </a:p>
        </p:txBody>
      </p:sp>
      <p:cxnSp>
        <p:nvCxnSpPr>
          <p:cNvPr id="360" name="Google Shape;360;p38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61" name="Google Shape;361;p38"/>
          <p:cNvSpPr/>
          <p:nvPr/>
        </p:nvSpPr>
        <p:spPr>
          <a:xfrm>
            <a:off x="420500" y="2534125"/>
            <a:ext cx="7505700" cy="1049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900" y="2603875"/>
            <a:ext cx="4533764" cy="9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 txBox="1"/>
          <p:nvPr/>
        </p:nvSpPr>
        <p:spPr>
          <a:xfrm>
            <a:off x="5376250" y="2769575"/>
            <a:ext cx="230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ED1846"/>
                </a:solidFill>
              </a:rPr>
              <a:t>Precisam </a:t>
            </a:r>
            <a:r>
              <a:rPr lang="pt-BR">
                <a:solidFill>
                  <a:srgbClr val="ED1846"/>
                </a:solidFill>
              </a:rPr>
              <a:t>de template aprovado</a:t>
            </a:r>
            <a:endParaRPr>
              <a:solidFill>
                <a:srgbClr val="ED1846"/>
              </a:solidFill>
            </a:endParaRPr>
          </a:p>
        </p:txBody>
      </p:sp>
      <p:sp>
        <p:nvSpPr>
          <p:cNvPr id="364" name="Google Shape;364;p38"/>
          <p:cNvSpPr/>
          <p:nvPr/>
        </p:nvSpPr>
        <p:spPr>
          <a:xfrm>
            <a:off x="420500" y="3861850"/>
            <a:ext cx="4686300" cy="1049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8"/>
          <p:cNvSpPr txBox="1"/>
          <p:nvPr/>
        </p:nvSpPr>
        <p:spPr>
          <a:xfrm>
            <a:off x="2785450" y="4097300"/>
            <a:ext cx="230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92D050"/>
                </a:solidFill>
              </a:rPr>
              <a:t>Não precisam </a:t>
            </a:r>
            <a:r>
              <a:rPr lang="pt-BR">
                <a:solidFill>
                  <a:srgbClr val="92D050"/>
                </a:solidFill>
              </a:rPr>
              <a:t>de template aprovado</a:t>
            </a:r>
            <a:endParaRPr>
              <a:solidFill>
                <a:srgbClr val="92D050"/>
              </a:solidFill>
            </a:endParaRPr>
          </a:p>
        </p:txBody>
      </p:sp>
      <p:pic>
        <p:nvPicPr>
          <p:cNvPr id="366" name="Google Shape;36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900" y="3910025"/>
            <a:ext cx="2208401" cy="9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/>
        </p:nvSpPr>
        <p:spPr>
          <a:xfrm>
            <a:off x="5352975" y="3904725"/>
            <a:ext cx="30906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673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junho de 2021, os botões de quick reply se tornaram </a:t>
            </a:r>
            <a:r>
              <a:rPr b="1" i="1" lang="pt-BR" sz="11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nativos</a:t>
            </a:r>
            <a:r>
              <a:rPr lang="pt-BR" sz="11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WhatsApp, por isso, não precisam mais ser feitos via template.</a:t>
            </a:r>
            <a:endParaRPr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/>
        </p:nvSpPr>
        <p:spPr>
          <a:xfrm>
            <a:off x="3897225" y="911725"/>
            <a:ext cx="4945800" cy="3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Imagens, vídeos e documentos</a:t>
            </a:r>
            <a:endParaRPr sz="1700"/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Mídias podem ser enviadas em um template de mensagem (mediante </a:t>
            </a:r>
            <a:r>
              <a:rPr b="0" i="0" lang="pt-BR" sz="1700" u="sng" cap="none" strike="noStrik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upload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 </a:t>
            </a:r>
            <a:r>
              <a:rPr b="1" i="1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 seu conteúdo também é revisado para aprovação</a:t>
            </a:r>
            <a:r>
              <a:rPr b="0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Portanto, qualquer mídia r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elacionada a produtos ou serviços da empresa deve estar de acordo com as políticas do Facebook. </a:t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2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*Para utilizar o site de upload a VPN precisa estar ligada</a:t>
            </a:r>
            <a:endParaRPr i="1" sz="1200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4" name="Google Shape;37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98" y="911723"/>
            <a:ext cx="3495475" cy="36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9"/>
          <p:cNvSpPr/>
          <p:nvPr/>
        </p:nvSpPr>
        <p:spPr>
          <a:xfrm>
            <a:off x="570038" y="3789700"/>
            <a:ext cx="2672400" cy="7254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9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78" name="Google Shape;378;p39"/>
          <p:cNvPicPr preferRelativeResize="0"/>
          <p:nvPr/>
        </p:nvPicPr>
        <p:blipFill rotWithShape="1">
          <a:blip r:embed="rId6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9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Passos opcionais - Mídia</a:t>
            </a:r>
            <a:endParaRPr/>
          </a:p>
        </p:txBody>
      </p:sp>
      <p:cxnSp>
        <p:nvCxnSpPr>
          <p:cNvPr id="380" name="Google Shape;380;p39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29" y="0"/>
            <a:ext cx="91482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/>
          <p:nvPr/>
        </p:nvSpPr>
        <p:spPr>
          <a:xfrm>
            <a:off x="6960575" y="156040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0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0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 txBox="1"/>
          <p:nvPr/>
        </p:nvSpPr>
        <p:spPr>
          <a:xfrm>
            <a:off x="848075" y="4491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HORA DA VERDADE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1064670" y="1900711"/>
            <a:ext cx="2717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Submetendo o template para aprovação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164" y="4355950"/>
            <a:ext cx="996346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8750" y="2924893"/>
            <a:ext cx="1305600" cy="128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1"/>
          <p:cNvSpPr txBox="1"/>
          <p:nvPr/>
        </p:nvSpPr>
        <p:spPr>
          <a:xfrm>
            <a:off x="159325" y="802950"/>
            <a:ext cx="47631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Após completar os passos para construir o template, o mesmo deverá ser submetido para aprovação do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Facebook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Source Sans Pro"/>
              <a:buChar char="•"/>
            </a:pP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aprovação pode ser praticamente instantânea, ou levar até 24h.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Leve isso em consideração no planejamento de disparo da notificação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Take Blip </a:t>
            </a:r>
            <a:r>
              <a:rPr b="1"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tem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qualquer relação com a aprovação dos templates (é 100% do lado do Facebook)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0" name="Google Shape;400;p41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01" name="Google Shape;401;p41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1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Aprovação do template</a:t>
            </a:r>
            <a:endParaRPr/>
          </a:p>
        </p:txBody>
      </p:sp>
      <p:cxnSp>
        <p:nvCxnSpPr>
          <p:cNvPr id="403" name="Google Shape;403;p41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04" name="Google Shape;40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3025" y="320900"/>
            <a:ext cx="2659700" cy="474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 rotWithShape="1">
          <a:blip r:embed="rId6">
            <a:alphaModFix/>
          </a:blip>
          <a:srcRect b="13953" l="23417" r="24321" t="14269"/>
          <a:stretch/>
        </p:blipFill>
        <p:spPr>
          <a:xfrm>
            <a:off x="5692600" y="4061000"/>
            <a:ext cx="700550" cy="6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/>
          <p:nvPr/>
        </p:nvSpPr>
        <p:spPr>
          <a:xfrm>
            <a:off x="159325" y="802950"/>
            <a:ext cx="4553700" cy="4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Source Sans Pro"/>
              <a:buChar char="•"/>
            </a:pP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Depois de ser avaliado, o template ficará na lista de m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odelos de mensagem,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marcado com uma bolinha verde (aprovado),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amarelo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(pendente) ou vermelha (reprovado)</a:t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6673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 template aprovado em teste poderá ser reprovado quando for pra PROD. Por isso, sempre alinhe com o cliente que poderá haver pequenas divergências entre o texto aprovado e a versão final</a:t>
            </a:r>
            <a:endParaRPr sz="17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13" name="Google Shape;413;p42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2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Aprovação do template</a:t>
            </a:r>
            <a:endParaRPr/>
          </a:p>
        </p:txBody>
      </p:sp>
      <p:cxnSp>
        <p:nvCxnSpPr>
          <p:cNvPr id="415" name="Google Shape;415;p42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16" name="Google Shape;41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42"/>
          <p:cNvGrpSpPr/>
          <p:nvPr/>
        </p:nvGrpSpPr>
        <p:grpSpPr>
          <a:xfrm>
            <a:off x="4456825" y="867800"/>
            <a:ext cx="3610676" cy="3353849"/>
            <a:chOff x="4456825" y="867800"/>
            <a:chExt cx="3610676" cy="3353849"/>
          </a:xfrm>
        </p:grpSpPr>
        <p:pic>
          <p:nvPicPr>
            <p:cNvPr id="418" name="Google Shape;418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56825" y="867800"/>
              <a:ext cx="3610676" cy="3353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42"/>
            <p:cNvSpPr/>
            <p:nvPr/>
          </p:nvSpPr>
          <p:spPr>
            <a:xfrm>
              <a:off x="6944325" y="2472850"/>
              <a:ext cx="78600" cy="7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159325" y="835525"/>
            <a:ext cx="8079600" cy="3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7512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comunicação de empresas com seus clientes via WhatsApp é essencial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e,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para que seja </a:t>
            </a:r>
            <a:r>
              <a:rPr b="0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positiva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 é importante observar:</a:t>
            </a:r>
            <a:endParaRPr sz="1700"/>
          </a:p>
          <a:p>
            <a:pPr indent="0" lvl="0" marL="0" marR="7512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7512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 propósito</a:t>
            </a:r>
            <a:endParaRPr sz="1700"/>
          </a:p>
          <a:p>
            <a:pPr indent="0" lvl="0" marL="0" marR="7512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No contexto dos negócios, o papel essencial do WhatsApp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é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estreitar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o relacionamento das empresas com seus clientes – e não alcançar novos. Entender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isso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ajuda muito na tomada de decis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ão quanto à estratégia aplicada ao negócio (e no alinhamento de expectativa do seu cliente).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3536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filosofia</a:t>
            </a:r>
            <a:endParaRPr sz="1700"/>
          </a:p>
          <a:p>
            <a:pPr indent="0" lvl="0" marL="0" marR="3536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Um dos principais objetivos do </a:t>
            </a:r>
            <a:r>
              <a:rPr b="0" i="0" lang="pt-BR" sz="1700" u="sng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WhatsApp Business API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 ao impor este processo, é garantir a melhor </a:t>
            </a:r>
            <a:r>
              <a:rPr b="0" i="0" lang="pt-BR" sz="1700" u="sng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experiência do usuário com as conversas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 no canal, incentivando uma comunicação eficiente, fluida e consciente, que 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crie valor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 para as empresa e seus clientes. </a:t>
            </a:r>
            <a:endParaRPr sz="1700"/>
          </a:p>
          <a:p>
            <a:pPr indent="0" lvl="0" marL="0" marR="3536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159325" y="4673500"/>
            <a:ext cx="52098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400" u="none" cap="none" strike="noStrike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Clique </a:t>
            </a:r>
            <a:r>
              <a:rPr b="1" i="1" lang="pt-BR" sz="1400" u="sng" cap="none" strike="noStrike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aqui</a:t>
            </a:r>
            <a:r>
              <a:rPr b="1" i="1" lang="pt-BR" sz="1400" u="none" cap="none" strike="noStrike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ler as políticas do Facebook na íntegra</a:t>
            </a:r>
            <a:endParaRPr b="1" i="1" sz="1400" u="none" cap="none" strike="noStrike">
              <a:solidFill>
                <a:srgbClr val="00C6D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84" name="Google Shape;84;p16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85" name="Google Shape;85;p16"/>
          <p:cNvPicPr preferRelativeResize="0"/>
          <p:nvPr/>
        </p:nvPicPr>
        <p:blipFill rotWithShape="1">
          <a:blip r:embed="rId7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52400" y="76200"/>
            <a:ext cx="4445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Políticas do Facebook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3"/>
          <p:cNvSpPr txBox="1"/>
          <p:nvPr/>
        </p:nvSpPr>
        <p:spPr>
          <a:xfrm>
            <a:off x="6925" y="1183950"/>
            <a:ext cx="58452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Source Sans Pro"/>
              <a:buChar char="•"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Atualmente, o 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Facebook não </a:t>
            </a:r>
            <a:r>
              <a:rPr b="1"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detalha</a:t>
            </a:r>
            <a:r>
              <a:rPr i="0" lang="pt-BR" sz="1700" u="none" cap="none" strike="noStrike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que de fato reprovou o template. O retorno vem apenas como “conteúdo da mensagem não aprovado” ou “formato do conteúdo da mensagem está incorreto”. No </a:t>
            </a:r>
            <a:r>
              <a:rPr lang="pt-BR" sz="17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entanto, já está em andamento uma mudança em relação a isso e a expectativa é que em breve haja mais informações sobre o que levou à rejeição, facilitando MUITO a correção.</a:t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5" name="Google Shape;425;p43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26" name="Google Shape;426;p43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3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Aprovação do template</a:t>
            </a:r>
            <a:endParaRPr/>
          </a:p>
        </p:txBody>
      </p:sp>
      <p:cxnSp>
        <p:nvCxnSpPr>
          <p:cNvPr id="428" name="Google Shape;428;p43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29" name="Google Shape;42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3"/>
          <p:cNvPicPr preferRelativeResize="0"/>
          <p:nvPr/>
        </p:nvPicPr>
        <p:blipFill rotWithShape="1">
          <a:blip r:embed="rId5">
            <a:alphaModFix/>
          </a:blip>
          <a:srcRect b="10947" l="0" r="0" t="5230"/>
          <a:stretch/>
        </p:blipFill>
        <p:spPr>
          <a:xfrm>
            <a:off x="5052876" y="1180125"/>
            <a:ext cx="3320428" cy="2783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"/>
          <p:cNvSpPr txBox="1"/>
          <p:nvPr/>
        </p:nvSpPr>
        <p:spPr>
          <a:xfrm>
            <a:off x="6925" y="879150"/>
            <a:ext cx="82320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A construção de templates eficientes e o alto índice de aprovação dependem de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TREINO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. Aqui, vimos o passo-a-passo e dicas que não estavam escritas em lugar nenhum, mas vieram de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aprendizado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. Com isso em mente, aproveite o momento de construir templates para experimentar ao máximo e compartilhe seus insights. 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dica mais valiosa é: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 ao ter um template rejeitado, faça apenas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 alteração por vez (nome, categoria, idioma, conteúdo, etc.). Dessa forma, você consegue identificar mais facilmente o que deu errado e, assim, estabelecer um padrão de aprendizagem.</a:t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37" name="Google Shape;437;p44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4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Aprovação do template - Super dica</a:t>
            </a:r>
            <a:endParaRPr/>
          </a:p>
        </p:txBody>
      </p:sp>
      <p:cxnSp>
        <p:nvCxnSpPr>
          <p:cNvPr id="439" name="Google Shape;439;p44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40" name="Google Shape;44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29" y="0"/>
            <a:ext cx="91482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5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/>
          <p:nvPr/>
        </p:nvSpPr>
        <p:spPr>
          <a:xfrm>
            <a:off x="6960575" y="156040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5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5"/>
          <p:cNvSpPr txBox="1"/>
          <p:nvPr/>
        </p:nvSpPr>
        <p:spPr>
          <a:xfrm>
            <a:off x="848075" y="4491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UMA MISSÃO PRA VOCÊ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2" name="Google Shape;452;p45"/>
          <p:cNvSpPr txBox="1"/>
          <p:nvPr/>
        </p:nvSpPr>
        <p:spPr>
          <a:xfrm>
            <a:off x="1064670" y="1748311"/>
            <a:ext cx="2717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Entenda como manter a WABA limpinha 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53" name="Google Shape;45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164" y="4355950"/>
            <a:ext cx="996346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5"/>
          <p:cNvPicPr preferRelativeResize="0"/>
          <p:nvPr/>
        </p:nvPicPr>
        <p:blipFill rotWithShape="1">
          <a:blip r:embed="rId7">
            <a:alphaModFix/>
          </a:blip>
          <a:srcRect b="-6318" l="0" r="0" t="-3958"/>
          <a:stretch/>
        </p:blipFill>
        <p:spPr>
          <a:xfrm>
            <a:off x="1718750" y="2814325"/>
            <a:ext cx="1305600" cy="15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6"/>
          <p:cNvSpPr txBox="1"/>
          <p:nvPr/>
        </p:nvSpPr>
        <p:spPr>
          <a:xfrm>
            <a:off x="6925" y="879150"/>
            <a:ext cx="62538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Nos últimos meses, é possível que você já tenha tentado aprovar um template na WABA da Take e não conseguiu - ou pelo menos viu alguém pedindo que templates não utilizados fossem deletados. Isso é um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transtorno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 enorme e traz inúmeros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impactos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 à nossa operação e, infelizmente, é reflexo de muitas pessoas fazendo templates sem qualquer critério - sem nunca mais olhar pra eles. Nosso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compromisso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, a partir de agora, é fazer bom uso da WABA: deixando lá apenas o que realmente estiver </a:t>
            </a:r>
            <a:r>
              <a:rPr b="1" i="1" lang="pt-BR" sz="1700">
                <a:latin typeface="Source Sans Pro"/>
                <a:ea typeface="Source Sans Pro"/>
                <a:cs typeface="Source Sans Pro"/>
                <a:sym typeface="Source Sans Pro"/>
              </a:rPr>
              <a:t>em uso</a:t>
            </a: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. E como fazer isso?</a:t>
            </a:r>
            <a:endParaRPr i="0" sz="1700" u="none" cap="none" strike="noStrike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61" name="Google Shape;461;p46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6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WABA disponível - uma questão de hábito</a:t>
            </a:r>
            <a:endParaRPr/>
          </a:p>
        </p:txBody>
      </p:sp>
      <p:cxnSp>
        <p:nvCxnSpPr>
          <p:cNvPr id="463" name="Google Shape;463;p46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64" name="Google Shape;46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2601" y="1255200"/>
            <a:ext cx="2628449" cy="282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7"/>
          <p:cNvSpPr txBox="1"/>
          <p:nvPr/>
        </p:nvSpPr>
        <p:spPr>
          <a:xfrm>
            <a:off x="6925" y="879150"/>
            <a:ext cx="823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Clique para acessar* a WABA da sua BU: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1" name="Google Shape;471;p47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72" name="Google Shape;472;p47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7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WABA disponível - uma questão de hábito</a:t>
            </a:r>
            <a:endParaRPr/>
          </a:p>
        </p:txBody>
      </p:sp>
      <p:cxnSp>
        <p:nvCxnSpPr>
          <p:cNvPr id="474" name="Google Shape;474;p47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75" name="Google Shape;47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7"/>
          <p:cNvSpPr txBox="1"/>
          <p:nvPr/>
        </p:nvSpPr>
        <p:spPr>
          <a:xfrm>
            <a:off x="159325" y="4631800"/>
            <a:ext cx="570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*Você precisa ser adicionado à WABA antes (peça seu CL ou PM pra ajudar).</a:t>
            </a:r>
            <a:endParaRPr sz="900"/>
          </a:p>
        </p:txBody>
      </p:sp>
      <p:sp>
        <p:nvSpPr>
          <p:cNvPr id="477" name="Google Shape;477;p47">
            <a:hlinkClick r:id="rId5"/>
          </p:cNvPr>
          <p:cNvSpPr/>
          <p:nvPr/>
        </p:nvSpPr>
        <p:spPr>
          <a:xfrm>
            <a:off x="2885950" y="1710625"/>
            <a:ext cx="1524300" cy="37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7"/>
          <p:cNvSpPr txBox="1"/>
          <p:nvPr/>
        </p:nvSpPr>
        <p:spPr>
          <a:xfrm>
            <a:off x="3350975" y="1675075"/>
            <a:ext cx="133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667385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</a:t>
            </a:r>
            <a:endParaRPr/>
          </a:p>
        </p:txBody>
      </p:sp>
      <p:pic>
        <p:nvPicPr>
          <p:cNvPr id="479" name="Google Shape;479;p47"/>
          <p:cNvPicPr preferRelativeResize="0"/>
          <p:nvPr/>
        </p:nvPicPr>
        <p:blipFill rotWithShape="1">
          <a:blip r:embed="rId6">
            <a:alphaModFix/>
          </a:blip>
          <a:srcRect b="0" l="0" r="0" t="12157"/>
          <a:stretch/>
        </p:blipFill>
        <p:spPr>
          <a:xfrm>
            <a:off x="2924600" y="1770325"/>
            <a:ext cx="426375" cy="2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7"/>
          <p:cNvPicPr preferRelativeResize="0"/>
          <p:nvPr/>
        </p:nvPicPr>
        <p:blipFill rotWithShape="1">
          <a:blip r:embed="rId6">
            <a:alphaModFix/>
          </a:blip>
          <a:srcRect b="0" l="0" r="0" t="12157"/>
          <a:stretch/>
        </p:blipFill>
        <p:spPr>
          <a:xfrm>
            <a:off x="2924600" y="2295100"/>
            <a:ext cx="426375" cy="2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7"/>
          <p:cNvPicPr preferRelativeResize="0"/>
          <p:nvPr/>
        </p:nvPicPr>
        <p:blipFill rotWithShape="1">
          <a:blip r:embed="rId6">
            <a:alphaModFix/>
          </a:blip>
          <a:srcRect b="0" l="0" r="0" t="12157"/>
          <a:stretch/>
        </p:blipFill>
        <p:spPr>
          <a:xfrm>
            <a:off x="2924600" y="3344650"/>
            <a:ext cx="426375" cy="2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7">
            <a:hlinkClick r:id="rId7"/>
          </p:cNvPr>
          <p:cNvSpPr/>
          <p:nvPr/>
        </p:nvSpPr>
        <p:spPr>
          <a:xfrm>
            <a:off x="2885950" y="2240275"/>
            <a:ext cx="1524300" cy="37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7">
            <a:hlinkClick r:id="rId8"/>
          </p:cNvPr>
          <p:cNvSpPr/>
          <p:nvPr/>
        </p:nvSpPr>
        <p:spPr>
          <a:xfrm>
            <a:off x="2885950" y="3299563"/>
            <a:ext cx="1524300" cy="37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7"/>
          <p:cNvSpPr txBox="1"/>
          <p:nvPr/>
        </p:nvSpPr>
        <p:spPr>
          <a:xfrm>
            <a:off x="3350975" y="2203225"/>
            <a:ext cx="95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Finance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5" name="Google Shape;485;p47"/>
          <p:cNvPicPr preferRelativeResize="0"/>
          <p:nvPr/>
        </p:nvPicPr>
        <p:blipFill rotWithShape="1">
          <a:blip r:embed="rId6">
            <a:alphaModFix/>
          </a:blip>
          <a:srcRect b="0" l="0" r="0" t="12157"/>
          <a:stretch/>
        </p:blipFill>
        <p:spPr>
          <a:xfrm>
            <a:off x="2924600" y="2819875"/>
            <a:ext cx="426375" cy="2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7">
            <a:hlinkClick r:id="rId9"/>
          </p:cNvPr>
          <p:cNvSpPr/>
          <p:nvPr/>
        </p:nvSpPr>
        <p:spPr>
          <a:xfrm>
            <a:off x="2885950" y="2769913"/>
            <a:ext cx="1524300" cy="37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C6D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7"/>
          <p:cNvSpPr txBox="1"/>
          <p:nvPr/>
        </p:nvSpPr>
        <p:spPr>
          <a:xfrm>
            <a:off x="3350975" y="2732875"/>
            <a:ext cx="95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Retail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8" name="Google Shape;488;p47"/>
          <p:cNvSpPr txBox="1"/>
          <p:nvPr/>
        </p:nvSpPr>
        <p:spPr>
          <a:xfrm>
            <a:off x="3350975" y="3262525"/>
            <a:ext cx="954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TTMU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8"/>
          <p:cNvSpPr txBox="1"/>
          <p:nvPr/>
        </p:nvSpPr>
        <p:spPr>
          <a:xfrm>
            <a:off x="6925" y="879150"/>
            <a:ext cx="82320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Source Sans Pro"/>
                <a:ea typeface="Source Sans Pro"/>
                <a:cs typeface="Source Sans Pro"/>
                <a:sym typeface="Source Sans Pro"/>
              </a:rPr>
              <a:t>Uma vez na WABA certa, sempre que criar um template de teste, você deverá seguir o seguinte fluxo: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4" name="Google Shape;494;p48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95" name="Google Shape;495;p48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8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WABA disponível - uma questão de hábito</a:t>
            </a:r>
            <a:endParaRPr/>
          </a:p>
        </p:txBody>
      </p:sp>
      <p:cxnSp>
        <p:nvCxnSpPr>
          <p:cNvPr id="497" name="Google Shape;497;p48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498" name="Google Shape;49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8"/>
          <p:cNvSpPr txBox="1"/>
          <p:nvPr/>
        </p:nvSpPr>
        <p:spPr>
          <a:xfrm>
            <a:off x="2377650" y="2138625"/>
            <a:ext cx="56754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667385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Criar</a:t>
            </a:r>
            <a:r>
              <a:rPr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submeter o template para aprovação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Testar</a:t>
            </a:r>
            <a:r>
              <a:rPr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pelo período necessário</a:t>
            </a:r>
            <a:endParaRPr sz="17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667385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Apagar</a:t>
            </a:r>
            <a:r>
              <a:rPr lang="pt-BR" sz="17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após os testes</a:t>
            </a:r>
            <a:endParaRPr/>
          </a:p>
        </p:txBody>
      </p:sp>
      <p:sp>
        <p:nvSpPr>
          <p:cNvPr id="500" name="Google Shape;500;p48"/>
          <p:cNvSpPr/>
          <p:nvPr/>
        </p:nvSpPr>
        <p:spPr>
          <a:xfrm>
            <a:off x="2446825" y="2209325"/>
            <a:ext cx="339300" cy="339300"/>
          </a:xfrm>
          <a:prstGeom prst="ellipse">
            <a:avLst/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1" name="Google Shape;501;p48"/>
          <p:cNvSpPr txBox="1"/>
          <p:nvPr/>
        </p:nvSpPr>
        <p:spPr>
          <a:xfrm>
            <a:off x="2471125" y="2178875"/>
            <a:ext cx="2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2" name="Google Shape;502;p48"/>
          <p:cNvSpPr/>
          <p:nvPr/>
        </p:nvSpPr>
        <p:spPr>
          <a:xfrm>
            <a:off x="2446825" y="2736025"/>
            <a:ext cx="339300" cy="339300"/>
          </a:xfrm>
          <a:prstGeom prst="ellipse">
            <a:avLst/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3" name="Google Shape;503;p48"/>
          <p:cNvSpPr txBox="1"/>
          <p:nvPr/>
        </p:nvSpPr>
        <p:spPr>
          <a:xfrm>
            <a:off x="2471125" y="2705575"/>
            <a:ext cx="2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4" name="Google Shape;504;p48"/>
          <p:cNvSpPr/>
          <p:nvPr/>
        </p:nvSpPr>
        <p:spPr>
          <a:xfrm>
            <a:off x="2446825" y="3262713"/>
            <a:ext cx="339300" cy="339300"/>
          </a:xfrm>
          <a:prstGeom prst="ellipse">
            <a:avLst/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5" name="Google Shape;505;p48"/>
          <p:cNvSpPr txBox="1"/>
          <p:nvPr/>
        </p:nvSpPr>
        <p:spPr>
          <a:xfrm>
            <a:off x="2471125" y="3232263"/>
            <a:ext cx="2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6" name="Google Shape;506;p48"/>
          <p:cNvSpPr txBox="1"/>
          <p:nvPr/>
        </p:nvSpPr>
        <p:spPr>
          <a:xfrm>
            <a:off x="159325" y="4058025"/>
            <a:ext cx="789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AutoNum type="arabicParenR"/>
            </a:pPr>
            <a:r>
              <a:rPr lang="pt-BR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Sempre, sempre, SEMPRE use o formato padrão para o nome do template: </a:t>
            </a:r>
            <a:r>
              <a:rPr b="1" lang="pt-BR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nomedocliente_contexto</a:t>
            </a:r>
            <a:endParaRPr b="1"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marR="66738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AutoNum type="arabicParenR"/>
            </a:pPr>
            <a:r>
              <a:rPr lang="pt-BR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WABA geral da Take é utilizada pelas células Sierra e Úrsula, portanto, não crie templates nela. Utilize apenas a WABA da sua BU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29" y="0"/>
            <a:ext cx="91482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9"/>
          <p:cNvSpPr/>
          <p:nvPr/>
        </p:nvSpPr>
        <p:spPr>
          <a:xfrm>
            <a:off x="6960575" y="156040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9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9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9"/>
          <p:cNvSpPr txBox="1"/>
          <p:nvPr/>
        </p:nvSpPr>
        <p:spPr>
          <a:xfrm>
            <a:off x="848075" y="4491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SIGAM-ME OS BONS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8" name="Google Shape;518;p49"/>
          <p:cNvSpPr txBox="1"/>
          <p:nvPr/>
        </p:nvSpPr>
        <p:spPr>
          <a:xfrm>
            <a:off x="1064670" y="1748311"/>
            <a:ext cx="2717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Exemplos de templates que dão certo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19" name="Google Shape;519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164" y="4355950"/>
            <a:ext cx="996346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9"/>
          <p:cNvPicPr preferRelativeResize="0"/>
          <p:nvPr/>
        </p:nvPicPr>
        <p:blipFill rotWithShape="1">
          <a:blip r:embed="rId7">
            <a:alphaModFix/>
          </a:blip>
          <a:srcRect b="-7304" l="-4654" r="-5126" t="-4389"/>
          <a:stretch/>
        </p:blipFill>
        <p:spPr>
          <a:xfrm>
            <a:off x="1581200" y="2634150"/>
            <a:ext cx="1580675" cy="17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5" name="Google Shape;525;p50"/>
          <p:cNvCxnSpPr/>
          <p:nvPr/>
        </p:nvCxnSpPr>
        <p:spPr>
          <a:xfrm flipH="1" rot="10800000">
            <a:off x="3816900" y="1350800"/>
            <a:ext cx="21900" cy="3536700"/>
          </a:xfrm>
          <a:prstGeom prst="straightConnector1">
            <a:avLst/>
          </a:prstGeom>
          <a:noFill/>
          <a:ln cap="flat" cmpd="sng" w="9525">
            <a:solidFill>
              <a:srgbClr val="A7A9AB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526" name="Google Shape;5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50616"/>
            <a:ext cx="252412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677116"/>
            <a:ext cx="25241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0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29" name="Google Shape;529;p50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0"/>
          <p:cNvSpPr txBox="1"/>
          <p:nvPr/>
        </p:nvSpPr>
        <p:spPr>
          <a:xfrm>
            <a:off x="152400" y="76200"/>
            <a:ext cx="3583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Exemplos</a:t>
            </a:r>
            <a:endParaRPr/>
          </a:p>
        </p:txBody>
      </p:sp>
      <p:cxnSp>
        <p:nvCxnSpPr>
          <p:cNvPr id="531" name="Google Shape;531;p50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532" name="Google Shape;53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4750" y="1104798"/>
            <a:ext cx="700550" cy="7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1784" y="1405975"/>
            <a:ext cx="24384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5644" y="1104798"/>
            <a:ext cx="700550" cy="7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7450" y="3477700"/>
            <a:ext cx="635150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21784" y="3331216"/>
            <a:ext cx="24384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4850" y="3041975"/>
            <a:ext cx="635150" cy="6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3" name="Google Shape;543;p51"/>
          <p:cNvCxnSpPr/>
          <p:nvPr/>
        </p:nvCxnSpPr>
        <p:spPr>
          <a:xfrm flipH="1" rot="10800000">
            <a:off x="3816900" y="1350800"/>
            <a:ext cx="21900" cy="3536700"/>
          </a:xfrm>
          <a:prstGeom prst="straightConnector1">
            <a:avLst/>
          </a:prstGeom>
          <a:noFill/>
          <a:ln cap="flat" cmpd="sng" w="9525">
            <a:solidFill>
              <a:srgbClr val="A7A9AB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544" name="Google Shape;544;p51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45" name="Google Shape;545;p51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1"/>
          <p:cNvSpPr txBox="1"/>
          <p:nvPr/>
        </p:nvSpPr>
        <p:spPr>
          <a:xfrm>
            <a:off x="152400" y="76200"/>
            <a:ext cx="3583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Exemplos</a:t>
            </a:r>
            <a:endParaRPr/>
          </a:p>
        </p:txBody>
      </p:sp>
      <p:cxnSp>
        <p:nvCxnSpPr>
          <p:cNvPr id="547" name="Google Shape;547;p51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548" name="Google Shape;54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1184470"/>
            <a:ext cx="2524125" cy="155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5750" y="1104798"/>
            <a:ext cx="700550" cy="7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388" y="3188688"/>
            <a:ext cx="25241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8450" y="3118575"/>
            <a:ext cx="635150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6550" y="1104800"/>
            <a:ext cx="2332938" cy="38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6000" y="808600"/>
            <a:ext cx="635150" cy="6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29" y="0"/>
            <a:ext cx="91482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2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2"/>
          <p:cNvSpPr/>
          <p:nvPr/>
        </p:nvSpPr>
        <p:spPr>
          <a:xfrm>
            <a:off x="6960575" y="156040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2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2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2"/>
          <p:cNvSpPr txBox="1"/>
          <p:nvPr/>
        </p:nvSpPr>
        <p:spPr>
          <a:xfrm>
            <a:off x="848075" y="4491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TORNE-SE UM MESTRE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66" name="Google Shape;566;p52"/>
          <p:cNvSpPr txBox="1"/>
          <p:nvPr/>
        </p:nvSpPr>
        <p:spPr>
          <a:xfrm>
            <a:off x="848075" y="1748300"/>
            <a:ext cx="32013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Conteúdos pra você aprender ainda mais sobre notificações ativas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67" name="Google Shape;56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164" y="4355950"/>
            <a:ext cx="996346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5327" y="2772500"/>
            <a:ext cx="1612448" cy="19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/>
        </p:nvSpPr>
        <p:spPr>
          <a:xfrm>
            <a:off x="159325" y="1004725"/>
            <a:ext cx="51207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Os famosos </a:t>
            </a: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modelos - ou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templates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- s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ão formatos de mensagem que as empresas podem usa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para </a:t>
            </a:r>
            <a:r>
              <a:rPr b="1" i="1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enviar notificações</a:t>
            </a:r>
            <a:r>
              <a:rPr i="1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1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mensagens de atendimento</a:t>
            </a:r>
            <a:r>
              <a:rPr b="1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ou </a:t>
            </a:r>
            <a:r>
              <a:rPr b="1" i="1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b="1" i="1"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ensagens não transacionais 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para seus clientes, via WhatsApp. Para isso, 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é necessário que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b="0" i="0" sz="1700" u="none" cap="none" strike="noStrik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Os modelos tenham sido previamente </a:t>
            </a:r>
            <a:r>
              <a:rPr b="1" i="1"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aprovados </a:t>
            </a: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pelo Facebook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ource Sans Pro"/>
              <a:buChar char="•"/>
            </a:pP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Os usuários tenham </a:t>
            </a:r>
            <a:r>
              <a:rPr b="1" i="1"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concordado</a:t>
            </a: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explicitamente em receber o conteúdo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Em outras palavras, pode-se dizer que os modelos de mensagem são utilizados para que as empresas enviem </a:t>
            </a:r>
            <a:r>
              <a:rPr b="1" i="1"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notificações ativas</a:t>
            </a:r>
            <a:r>
              <a:rPr lang="pt-BR" sz="1700">
                <a:solidFill>
                  <a:schemeClr val="dk1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aos seus clientes.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94" name="Google Shape;94;p17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Afinal, o que são os modelos de mensagem?</a:t>
            </a:r>
            <a:endParaRPr/>
          </a:p>
        </p:txBody>
      </p:sp>
      <p:grpSp>
        <p:nvGrpSpPr>
          <p:cNvPr id="97" name="Google Shape;97;p17"/>
          <p:cNvGrpSpPr/>
          <p:nvPr/>
        </p:nvGrpSpPr>
        <p:grpSpPr>
          <a:xfrm>
            <a:off x="5279956" y="1039997"/>
            <a:ext cx="2958933" cy="2958933"/>
            <a:chOff x="4351400" y="706675"/>
            <a:chExt cx="3864351" cy="3864351"/>
          </a:xfrm>
        </p:grpSpPr>
        <p:pic>
          <p:nvPicPr>
            <p:cNvPr id="98" name="Google Shape;98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51400" y="706675"/>
              <a:ext cx="3864351" cy="3864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17"/>
            <p:cNvSpPr/>
            <p:nvPr/>
          </p:nvSpPr>
          <p:spPr>
            <a:xfrm>
              <a:off x="7459250" y="3630700"/>
              <a:ext cx="407400" cy="569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3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74" name="Google Shape;574;p53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3"/>
          <p:cNvSpPr txBox="1"/>
          <p:nvPr/>
        </p:nvSpPr>
        <p:spPr>
          <a:xfrm>
            <a:off x="152400" y="76200"/>
            <a:ext cx="8179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Conteúdos complementares e super relevantes</a:t>
            </a:r>
            <a:endParaRPr/>
          </a:p>
        </p:txBody>
      </p:sp>
      <p:cxnSp>
        <p:nvCxnSpPr>
          <p:cNvPr id="576" name="Google Shape;576;p53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577" name="Google Shape;577;p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50" y="3540325"/>
            <a:ext cx="2478601" cy="13893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3"/>
          <p:cNvSpPr/>
          <p:nvPr/>
        </p:nvSpPr>
        <p:spPr>
          <a:xfrm>
            <a:off x="220950" y="852325"/>
            <a:ext cx="2478600" cy="2688000"/>
          </a:xfrm>
          <a:prstGeom prst="round1Rect">
            <a:avLst>
              <a:gd fmla="val 16667" name="adj"/>
            </a:avLst>
          </a:prstGeom>
          <a:solidFill>
            <a:srgbClr val="EEF7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/>
          </a:p>
        </p:txBody>
      </p:sp>
      <p:sp>
        <p:nvSpPr>
          <p:cNvPr id="579" name="Google Shape;579;p53"/>
          <p:cNvSpPr txBox="1"/>
          <p:nvPr/>
        </p:nvSpPr>
        <p:spPr>
          <a:xfrm>
            <a:off x="424500" y="945425"/>
            <a:ext cx="2071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Saúde do número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80" name="Google Shape;580;p53"/>
          <p:cNvSpPr txBox="1"/>
          <p:nvPr/>
        </p:nvSpPr>
        <p:spPr>
          <a:xfrm>
            <a:off x="430400" y="1391825"/>
            <a:ext cx="2071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Notificações ativas têm um impacto enorme na saúde do número no WhatsApp. Para entender melhor como isso acontece e garantir sempre a melhor estratégia pro seu cliente,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veja este material</a:t>
            </a:r>
            <a:r>
              <a:rPr b="1"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super completo e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assista o AMA</a:t>
            </a: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apresentado por Juliana Quintão e Renas. </a:t>
            </a:r>
            <a:endParaRPr sz="1200">
              <a:solidFill>
                <a:srgbClr val="2B2D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1" name="Google Shape;581;p53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99" r="89" t="0"/>
          <a:stretch/>
        </p:blipFill>
        <p:spPr>
          <a:xfrm>
            <a:off x="3059550" y="3540325"/>
            <a:ext cx="2457764" cy="1389301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2" name="Google Shape;582;p53"/>
          <p:cNvSpPr/>
          <p:nvPr/>
        </p:nvSpPr>
        <p:spPr>
          <a:xfrm>
            <a:off x="3049850" y="852325"/>
            <a:ext cx="2478600" cy="2688000"/>
          </a:xfrm>
          <a:prstGeom prst="round1Rect">
            <a:avLst>
              <a:gd fmla="val 16667" name="adj"/>
            </a:avLst>
          </a:prstGeom>
          <a:solidFill>
            <a:srgbClr val="EEF7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583" name="Google Shape;583;p53"/>
          <p:cNvSpPr txBox="1"/>
          <p:nvPr/>
        </p:nvSpPr>
        <p:spPr>
          <a:xfrm>
            <a:off x="3253400" y="945425"/>
            <a:ext cx="207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Mensagens não transacionais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84" name="Google Shape;584;p53"/>
          <p:cNvSpPr txBox="1"/>
          <p:nvPr/>
        </p:nvSpPr>
        <p:spPr>
          <a:xfrm>
            <a:off x="3259300" y="1532588"/>
            <a:ext cx="2071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Source Sans Pro"/>
                <a:ea typeface="Source Sans Pro"/>
                <a:cs typeface="Source Sans Pro"/>
                <a:sym typeface="Source Sans Pro"/>
              </a:rPr>
              <a:t>Com essa funcionalidade, é possível iniciar a conversa com o seu cliente em diversos pontos da jornada - e aumentar a relevância da comunicação estabelecida com ele. Veja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este material</a:t>
            </a:r>
            <a:r>
              <a:rPr b="1" lang="pt-BR" sz="1200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200">
                <a:latin typeface="Source Sans Pro"/>
                <a:ea typeface="Source Sans Pro"/>
                <a:cs typeface="Source Sans Pro"/>
                <a:sym typeface="Source Sans Pro"/>
              </a:rPr>
              <a:t>para entender mais sobre o assunto e ver aplicações práticas, por BU.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5" name="Google Shape;585;p53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16431" l="0" r="0" t="4341"/>
          <a:stretch/>
        </p:blipFill>
        <p:spPr>
          <a:xfrm>
            <a:off x="5890550" y="3540325"/>
            <a:ext cx="2457776" cy="1389301"/>
          </a:xfrm>
          <a:prstGeom prst="rect">
            <a:avLst/>
          </a:prstGeom>
          <a:noFill/>
          <a:ln cap="flat" cmpd="sng" w="9525">
            <a:solidFill>
              <a:srgbClr val="EEF7F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6" name="Google Shape;586;p53"/>
          <p:cNvSpPr/>
          <p:nvPr/>
        </p:nvSpPr>
        <p:spPr>
          <a:xfrm>
            <a:off x="5878750" y="852325"/>
            <a:ext cx="2478600" cy="2688000"/>
          </a:xfrm>
          <a:prstGeom prst="round1Rect">
            <a:avLst>
              <a:gd fmla="val 16667" name="adj"/>
            </a:avLst>
          </a:prstGeom>
          <a:solidFill>
            <a:srgbClr val="EEF7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6673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587" name="Google Shape;587;p53"/>
          <p:cNvSpPr txBox="1"/>
          <p:nvPr/>
        </p:nvSpPr>
        <p:spPr>
          <a:xfrm>
            <a:off x="6082300" y="945425"/>
            <a:ext cx="207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Precificação do WhatsApp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88" name="Google Shape;588;p53"/>
          <p:cNvSpPr txBox="1"/>
          <p:nvPr/>
        </p:nvSpPr>
        <p:spPr>
          <a:xfrm>
            <a:off x="6088200" y="1532600"/>
            <a:ext cx="20715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Fique por dentro do novo modelo de cobrança do WhatsApp:</a:t>
            </a:r>
            <a:endParaRPr sz="1200">
              <a:solidFill>
                <a:srgbClr val="2B2D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B2D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26601" lvl="0" marL="136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Assista a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gravação</a:t>
            </a:r>
            <a:endParaRPr b="1" sz="1200">
              <a:solidFill>
                <a:srgbClr val="00C6D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26601" lvl="0" marL="136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Veja a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página oficial</a:t>
            </a:r>
            <a:endParaRPr b="1" sz="1200">
              <a:solidFill>
                <a:srgbClr val="00C6D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26601" lvl="0" marL="136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●"/>
            </a:pPr>
            <a:r>
              <a:rPr lang="pt-BR" sz="1200">
                <a:solidFill>
                  <a:srgbClr val="2B2D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Leia a </a:t>
            </a:r>
            <a:r>
              <a:rPr b="1" lang="pt-BR" sz="1200" u="sng">
                <a:solidFill>
                  <a:srgbClr val="00C6D7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endParaRPr sz="1200">
              <a:solidFill>
                <a:srgbClr val="2B2D4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23232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54"/>
          <p:cNvPicPr preferRelativeResize="0"/>
          <p:nvPr/>
        </p:nvPicPr>
        <p:blipFill rotWithShape="1">
          <a:blip r:embed="rId3">
            <a:alphaModFix/>
          </a:blip>
          <a:srcRect b="26238" l="19795" r="25156" t="30831"/>
          <a:stretch/>
        </p:blipFill>
        <p:spPr>
          <a:xfrm>
            <a:off x="3337226" y="1967712"/>
            <a:ext cx="2469548" cy="12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4"/>
          <p:cNvSpPr txBox="1"/>
          <p:nvPr/>
        </p:nvSpPr>
        <p:spPr>
          <a:xfrm>
            <a:off x="2708100" y="4158625"/>
            <a:ext cx="372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MATERIAL INTERNO TAKE BLIP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 COMPARTILHE COM O PÚBLICO EXTERNO</a:t>
            </a:r>
            <a:endParaRPr b="1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/>
        </p:nvSpPr>
        <p:spPr>
          <a:xfrm>
            <a:off x="159325" y="999500"/>
            <a:ext cx="7317900" cy="19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Os modelos de mensagem </a:t>
            </a:r>
            <a:r>
              <a:rPr b="1" i="1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mais comuns</a:t>
            </a: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são: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Lembretes de compromissos (consultas, serviços agendados, etc.)</a:t>
            </a:r>
            <a:endParaRPr sz="1700"/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Status de compras online (confirmação de pedido, status do frete, etc.)</a:t>
            </a:r>
            <a:endParaRPr sz="1700"/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Resolução de problemas (ex: atualiza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ção de ticket de suporte)</a:t>
            </a:r>
            <a:endParaRPr sz="1700"/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Atualizações de pagamento (compras, institui</a:t>
            </a:r>
            <a:r>
              <a:rPr lang="pt-BR" sz="1700"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ções financeiras, etc.)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07" name="Google Shape;107;p18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Afinal, o que são os modelos de mensagem?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50" y="3218632"/>
            <a:ext cx="3551717" cy="141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082" y="3147725"/>
            <a:ext cx="3647142" cy="154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159325" y="915200"/>
            <a:ext cx="6089700" cy="3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Quando uma empresa decide impactar os clientes com notificações ativas, a primeira coisa a ser </a:t>
            </a:r>
            <a:r>
              <a:rPr lang="pt-BR" sz="1700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levada em conta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é: </a:t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solidFill>
                <a:srgbClr val="00C6D7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700">
                <a:solidFill>
                  <a:srgbClr val="00C6D7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b="1" i="1" lang="pt-BR" sz="1700" u="none" cap="none" strike="noStrike">
                <a:solidFill>
                  <a:srgbClr val="00C6D7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usuário expressou interesse e permitiu o envio das mensagens?</a:t>
            </a:r>
            <a:endParaRPr b="1" i="1" sz="1700" u="none" cap="none" strike="noStrike">
              <a:solidFill>
                <a:srgbClr val="00C6D7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 opt-in é uma 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autorização formal do cliente</a:t>
            </a:r>
            <a:r>
              <a:rPr b="1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 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(usuário)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para receber notificações da empresa, com conteúdos </a:t>
            </a:r>
            <a:r>
              <a:rPr b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específicos</a:t>
            </a:r>
            <a:r>
              <a:rPr b="0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através do seu WhatsApp.</a:t>
            </a:r>
            <a:endParaRPr sz="1700"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 ideia é que o opt-in seja 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visual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explícito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em relação aos conteúdos que o usuário está autorizando receber, de forma que ele tenha total consciência do </a:t>
            </a:r>
            <a:r>
              <a:rPr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objetivo das notificações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 após a autorização</a:t>
            </a:r>
            <a:endParaRPr sz="1700"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18" name="Google Shape;118;p19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Opt-in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850" y="1607450"/>
            <a:ext cx="3823549" cy="382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/>
        </p:nvSpPr>
        <p:spPr>
          <a:xfrm>
            <a:off x="159325" y="839025"/>
            <a:ext cx="8144700" cy="8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Existem diversas possibilidades para realizar a coleta do opt-in: </a:t>
            </a:r>
            <a:r>
              <a:rPr b="0" i="0" lang="pt-BR" sz="1700" u="sng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SMS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 e-mail marketing, site, </a:t>
            </a:r>
            <a:r>
              <a:rPr b="0" i="0" lang="pt-BR" sz="1700" u="sng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landing pages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 formulários, aplicativos e dentro do próprio WhatsApp:</a:t>
            </a:r>
            <a:endParaRPr sz="1700"/>
          </a:p>
        </p:txBody>
      </p:sp>
      <p:pic>
        <p:nvPicPr>
          <p:cNvPr descr="Regras Opt-in WhatsApp" id="127" name="Google Shape;12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769" y="1798784"/>
            <a:ext cx="3763817" cy="1129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Get Opt-Ins from Customers for WhatsApp Business | tyntec" id="128" name="Google Shape;128;p20"/>
          <p:cNvPicPr preferRelativeResize="0"/>
          <p:nvPr/>
        </p:nvPicPr>
        <p:blipFill rotWithShape="1">
          <a:blip r:embed="rId6">
            <a:alphaModFix/>
          </a:blip>
          <a:srcRect b="0" l="52640" r="0" t="0"/>
          <a:stretch/>
        </p:blipFill>
        <p:spPr>
          <a:xfrm>
            <a:off x="1117087" y="3005137"/>
            <a:ext cx="2800349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tbot para WhatsApp: Como funciona? - Ubots" id="129" name="Google Shape;129;p20"/>
          <p:cNvPicPr preferRelativeResize="0"/>
          <p:nvPr/>
        </p:nvPicPr>
        <p:blipFill rotWithShape="1">
          <a:blip r:embed="rId7">
            <a:alphaModFix/>
          </a:blip>
          <a:srcRect b="0" l="67333" r="0" t="9066"/>
          <a:stretch/>
        </p:blipFill>
        <p:spPr>
          <a:xfrm>
            <a:off x="5241653" y="1663120"/>
            <a:ext cx="2111926" cy="333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33" name="Google Shape;133;p20"/>
          <p:cNvPicPr preferRelativeResize="0"/>
          <p:nvPr/>
        </p:nvPicPr>
        <p:blipFill rotWithShape="1">
          <a:blip r:embed="rId9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Opt-in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29" y="0"/>
            <a:ext cx="91482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2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6960575" y="1560400"/>
            <a:ext cx="1305600" cy="2568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1191150" y="3943050"/>
            <a:ext cx="3012300" cy="7950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4717107" y="607500"/>
            <a:ext cx="1306200" cy="256800"/>
          </a:xfrm>
          <a:prstGeom prst="roundRect">
            <a:avLst>
              <a:gd fmla="val 50000" name="adj"/>
            </a:avLst>
          </a:prstGeom>
          <a:solidFill>
            <a:srgbClr val="00C6D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264" y="360413"/>
            <a:ext cx="4260550" cy="4420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848075" y="449175"/>
            <a:ext cx="3150600" cy="160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pt-BR" sz="32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MÃO NA MASSA</a:t>
            </a:r>
            <a:endParaRPr b="0" i="1" sz="1500" u="none" cap="none" strike="noStrike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1064670" y="1900711"/>
            <a:ext cx="2717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1" lang="pt-BR" sz="1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Agora você vai aprender a criar um modelo de mensagem</a:t>
            </a:r>
            <a:endParaRPr b="0" i="1" sz="1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2164" y="4355950"/>
            <a:ext cx="996346" cy="6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3388" y="3077296"/>
            <a:ext cx="996325" cy="109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/>
        </p:nvSpPr>
        <p:spPr>
          <a:xfrm>
            <a:off x="159325" y="914675"/>
            <a:ext cx="80796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065" marR="751205" rtl="0" algn="l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Definida a estratégia do opt-in, é hora de começar a </a:t>
            </a:r>
            <a:r>
              <a:rPr b="1" i="1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criar os templates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e submetê-los para </a:t>
            </a:r>
            <a:r>
              <a:rPr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aprovação do Facebook</a:t>
            </a:r>
            <a:r>
              <a:rPr b="0" i="0" lang="pt-BR" sz="1700" u="none" cap="none" strike="noStrike">
                <a:solidFill>
                  <a:srgbClr val="3F3F3F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. Para isso, temos duas opções:</a:t>
            </a:r>
            <a:endParaRPr b="0" i="0" sz="1700" u="none" cap="none" strike="noStrike">
              <a:solidFill>
                <a:srgbClr val="3F3F3F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1034825" y="4556625"/>
            <a:ext cx="573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050">
                <a:latin typeface="Roboto"/>
                <a:ea typeface="Roboto"/>
                <a:cs typeface="Roboto"/>
                <a:sym typeface="Roboto"/>
              </a:rPr>
              <a:t>A WABA, ou </a:t>
            </a:r>
            <a:r>
              <a:rPr b="0" i="1" lang="pt-BR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Gerenciador do WhatsApp </a:t>
            </a:r>
            <a:endParaRPr b="0" i="1" sz="105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pt-BR" sz="10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(voc</a:t>
            </a:r>
            <a:r>
              <a:rPr i="1" lang="pt-BR" sz="1050">
                <a:latin typeface="Roboto"/>
                <a:ea typeface="Roboto"/>
                <a:cs typeface="Roboto"/>
                <a:sym typeface="Roboto"/>
              </a:rPr>
              <a:t>ê precisará ter acesso para conseguir criar templates por aqui)</a:t>
            </a:r>
            <a:endParaRPr/>
          </a:p>
        </p:txBody>
      </p:sp>
      <p:grpSp>
        <p:nvGrpSpPr>
          <p:cNvPr id="155" name="Google Shape;155;p22"/>
          <p:cNvGrpSpPr/>
          <p:nvPr/>
        </p:nvGrpSpPr>
        <p:grpSpPr>
          <a:xfrm>
            <a:off x="1034820" y="1837355"/>
            <a:ext cx="5736832" cy="2703773"/>
            <a:chOff x="272820" y="1837355"/>
            <a:chExt cx="5736832" cy="2703773"/>
          </a:xfrm>
        </p:grpSpPr>
        <p:pic>
          <p:nvPicPr>
            <p:cNvPr id="156" name="Google Shape;15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2820" y="1837355"/>
              <a:ext cx="5736832" cy="2703773"/>
            </a:xfrm>
            <a:prstGeom prst="rect">
              <a:avLst/>
            </a:prstGeom>
            <a:noFill/>
            <a:ln>
              <a:noFill/>
            </a:ln>
            <a:effectLst>
              <a:outerShdw blurRad="63500" rotWithShape="0" algn="ctr">
                <a:srgbClr val="000000">
                  <a:alpha val="4710"/>
                </a:srgbClr>
              </a:outerShdw>
            </a:effectLst>
          </p:spPr>
        </p:pic>
        <p:sp>
          <p:nvSpPr>
            <p:cNvPr id="157" name="Google Shape;157;p22"/>
            <p:cNvSpPr/>
            <p:nvPr/>
          </p:nvSpPr>
          <p:spPr>
            <a:xfrm>
              <a:off x="5059067" y="1888494"/>
              <a:ext cx="657900" cy="67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8" name="Google Shape;1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1752" y="4365953"/>
            <a:ext cx="557169" cy="63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159325" y="94525"/>
            <a:ext cx="4297500" cy="9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160" name="Google Shape;160;p22"/>
          <p:cNvCxnSpPr/>
          <p:nvPr/>
        </p:nvCxnSpPr>
        <p:spPr>
          <a:xfrm>
            <a:off x="220950" y="628800"/>
            <a:ext cx="4376700" cy="2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61" name="Google Shape;161;p22"/>
          <p:cNvPicPr preferRelativeResize="0"/>
          <p:nvPr/>
        </p:nvPicPr>
        <p:blipFill rotWithShape="1">
          <a:blip r:embed="rId5">
            <a:alphaModFix/>
          </a:blip>
          <a:srcRect b="0" l="92336" r="0" t="0"/>
          <a:stretch/>
        </p:blipFill>
        <p:spPr>
          <a:xfrm>
            <a:off x="8443447" y="0"/>
            <a:ext cx="700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152400" y="76200"/>
            <a:ext cx="8144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2B2D42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Criando modelos de mensagem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